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1CCD-1D73-429F-9DC8-C9036A077EFE}" type="datetimeFigureOut">
              <a:rPr lang="pl-PL" smtClean="0"/>
              <a:t>2016-11-06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6A5C-E2BD-4EA2-8B02-71A6821E96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835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1CCD-1D73-429F-9DC8-C9036A077EFE}" type="datetimeFigureOut">
              <a:rPr lang="pl-PL" smtClean="0"/>
              <a:t>2016-11-06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6A5C-E2BD-4EA2-8B02-71A6821E96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732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1CCD-1D73-429F-9DC8-C9036A077EFE}" type="datetimeFigureOut">
              <a:rPr lang="pl-PL" smtClean="0"/>
              <a:t>2016-11-06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6A5C-E2BD-4EA2-8B02-71A6821E96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205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1CCD-1D73-429F-9DC8-C9036A077EFE}" type="datetimeFigureOut">
              <a:rPr lang="pl-PL" smtClean="0"/>
              <a:t>2016-11-06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6A5C-E2BD-4EA2-8B02-71A6821E96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6362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1CCD-1D73-429F-9DC8-C9036A077EFE}" type="datetimeFigureOut">
              <a:rPr lang="pl-PL" smtClean="0"/>
              <a:t>2016-11-06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6A5C-E2BD-4EA2-8B02-71A6821E96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95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1CCD-1D73-429F-9DC8-C9036A077EFE}" type="datetimeFigureOut">
              <a:rPr lang="pl-PL" smtClean="0"/>
              <a:t>2016-11-06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6A5C-E2BD-4EA2-8B02-71A6821E96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245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1CCD-1D73-429F-9DC8-C9036A077EFE}" type="datetimeFigureOut">
              <a:rPr lang="pl-PL" smtClean="0"/>
              <a:t>2016-11-06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6A5C-E2BD-4EA2-8B02-71A6821E96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615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1CCD-1D73-429F-9DC8-C9036A077EFE}" type="datetimeFigureOut">
              <a:rPr lang="pl-PL" smtClean="0"/>
              <a:t>2016-11-06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6A5C-E2BD-4EA2-8B02-71A6821E96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0884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1CCD-1D73-429F-9DC8-C9036A077EFE}" type="datetimeFigureOut">
              <a:rPr lang="pl-PL" smtClean="0"/>
              <a:t>2016-11-06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6A5C-E2BD-4EA2-8B02-71A6821E96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439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1CCD-1D73-429F-9DC8-C9036A077EFE}" type="datetimeFigureOut">
              <a:rPr lang="pl-PL" smtClean="0"/>
              <a:t>2016-11-06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6A5C-E2BD-4EA2-8B02-71A6821E96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4195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1CCD-1D73-429F-9DC8-C9036A077EFE}" type="datetimeFigureOut">
              <a:rPr lang="pl-PL" smtClean="0"/>
              <a:t>2016-11-06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6A5C-E2BD-4EA2-8B02-71A6821E96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725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B1CCD-1D73-429F-9DC8-C9036A077EFE}" type="datetimeFigureOut">
              <a:rPr lang="pl-PL" smtClean="0"/>
              <a:t>2016-11-06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26A5C-E2BD-4EA2-8B02-71A6821E96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065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Alotropia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Zjawisko występowania pierwiastka chemicznego w kilku odmianach różniących się budową wewnętrzną, a więc także właściwościami fizycznymi i chemicznymi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301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106411"/>
              </p:ext>
            </p:extLst>
          </p:nvPr>
        </p:nvGraphicFramePr>
        <p:xfrm>
          <a:off x="683566" y="980730"/>
          <a:ext cx="7560842" cy="5472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388"/>
                <a:gridCol w="1689124"/>
                <a:gridCol w="2848146"/>
                <a:gridCol w="1656184"/>
              </a:tblGrid>
              <a:tr h="754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Wiązania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Hybrydyzacja</a:t>
                      </a:r>
                      <a:endParaRPr lang="pl-PL" dirty="0"/>
                    </a:p>
                  </a:txBody>
                  <a:tcPr/>
                </a:tc>
              </a:tr>
              <a:tr h="1572589">
                <a:tc>
                  <a:txBody>
                    <a:bodyPr/>
                    <a:lstStyle/>
                    <a:p>
                      <a:r>
                        <a:rPr lang="pl-PL" dirty="0" smtClean="0"/>
                        <a:t>Grafit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1572589">
                <a:tc>
                  <a:txBody>
                    <a:bodyPr/>
                    <a:lstStyle/>
                    <a:p>
                      <a:r>
                        <a:rPr lang="pl-PL" dirty="0" smtClean="0"/>
                        <a:t>Diament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1572589">
                <a:tc>
                  <a:txBody>
                    <a:bodyPr/>
                    <a:lstStyle/>
                    <a:p>
                      <a:r>
                        <a:rPr lang="pl-PL" dirty="0" smtClean="0"/>
                        <a:t>Fulereny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1910"/>
            <a:ext cx="149096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123" y="3426606"/>
            <a:ext cx="1474576" cy="142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315" y="4966629"/>
            <a:ext cx="1438384" cy="143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12"/>
          <p:cNvSpPr txBox="1"/>
          <p:nvPr/>
        </p:nvSpPr>
        <p:spPr>
          <a:xfrm>
            <a:off x="3851920" y="1656673"/>
            <a:ext cx="25093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W warstwie, każdy atom węgla jest połączony z 3 atomami węgla silnymi wiązaniami kowalencyjnymi.</a:t>
            </a:r>
          </a:p>
          <a:p>
            <a:pPr algn="ctr"/>
            <a:r>
              <a:rPr lang="pl-PL" sz="1400" dirty="0" smtClean="0"/>
              <a:t>Odległości między atomami węgla między warstwami są ok 2,5 razy większe niż w warstwie.</a:t>
            </a:r>
            <a:endParaRPr lang="pl-PL" sz="14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3860867" y="3622285"/>
            <a:ext cx="25809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1400" dirty="0">
                <a:solidFill>
                  <a:prstClr val="black"/>
                </a:solidFill>
              </a:rPr>
              <a:t>Każdy atom węgla jest połączony z 4 atomami węgla wiązaniem kowalencyjnym.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3811732" y="5137267"/>
            <a:ext cx="26792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1400" dirty="0">
                <a:solidFill>
                  <a:prstClr val="black"/>
                </a:solidFill>
              </a:rPr>
              <a:t>Każdy atom węgla jest połączony z 3 atomami węgla wiązaniami kowalencyjnymi.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6552220" y="1900862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sp</a:t>
            </a:r>
            <a:r>
              <a:rPr lang="pl-PL" baseline="30000" dirty="0"/>
              <a:t>2</a:t>
            </a:r>
            <a:endParaRPr lang="pl-PL" baseline="30000" dirty="0" smtClean="0"/>
          </a:p>
          <a:p>
            <a:pPr algn="ctr"/>
            <a:r>
              <a:rPr lang="pl-PL" dirty="0" smtClean="0"/>
              <a:t> struktura płaska trójkątna</a:t>
            </a:r>
            <a:endParaRPr lang="pl-PL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6625371" y="3529952"/>
            <a:ext cx="1576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sp</a:t>
            </a:r>
            <a:r>
              <a:rPr lang="pl-PL" baseline="30000" dirty="0"/>
              <a:t>3</a:t>
            </a:r>
            <a:r>
              <a:rPr lang="pl-PL" dirty="0" smtClean="0"/>
              <a:t> </a:t>
            </a:r>
          </a:p>
          <a:p>
            <a:pPr algn="ctr"/>
            <a:r>
              <a:rPr lang="pl-PL" dirty="0" smtClean="0"/>
              <a:t>struktura </a:t>
            </a:r>
            <a:r>
              <a:rPr lang="pl-PL" dirty="0" err="1" smtClean="0"/>
              <a:t>tetraedryczna</a:t>
            </a:r>
            <a:endParaRPr lang="pl-PL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7149675" y="5321933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</a:t>
            </a:r>
            <a:r>
              <a:rPr lang="pl-PL" dirty="0" smtClean="0"/>
              <a:t>p</a:t>
            </a:r>
            <a:r>
              <a:rPr lang="pl-PL" baseline="30000" dirty="0" smtClean="0"/>
              <a:t>2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944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47297" y="4437112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Nanorurki</a:t>
            </a:r>
            <a:endParaRPr lang="pl-PL" dirty="0"/>
          </a:p>
        </p:txBody>
      </p:sp>
      <p:pic>
        <p:nvPicPr>
          <p:cNvPr id="2050" name="Picture 2" descr="Znalezione obrazy dla zapytania nanorurki zdjęc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50468"/>
            <a:ext cx="3918787" cy="252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nalezione obrazy dla zapytania grafen zdjęc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497" y="620688"/>
            <a:ext cx="4392488" cy="263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nalezione obrazy dla zapytania grafen zdjęci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332" y="3905182"/>
            <a:ext cx="4126818" cy="275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228184" y="3388350"/>
            <a:ext cx="817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Grafen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504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0549"/>
            <a:ext cx="530542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55960" y="260539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Destylacja frakcyjna ropy naftowej</a:t>
            </a:r>
            <a:endParaRPr lang="pl-PL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460703"/>
            <a:ext cx="2017801" cy="137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Łącznik prosty ze strzałką 3"/>
          <p:cNvCxnSpPr/>
          <p:nvPr/>
        </p:nvCxnSpPr>
        <p:spPr>
          <a:xfrm flipV="1">
            <a:off x="5796136" y="1340768"/>
            <a:ext cx="576064" cy="4997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88840"/>
            <a:ext cx="2017801" cy="11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y ze strzałką 5"/>
          <p:cNvCxnSpPr/>
          <p:nvPr/>
        </p:nvCxnSpPr>
        <p:spPr>
          <a:xfrm flipV="1">
            <a:off x="5220072" y="2556346"/>
            <a:ext cx="1152128" cy="296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17331"/>
            <a:ext cx="2017801" cy="128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ze strzałką 7"/>
          <p:cNvCxnSpPr/>
          <p:nvPr/>
        </p:nvCxnSpPr>
        <p:spPr>
          <a:xfrm>
            <a:off x="5004048" y="3417331"/>
            <a:ext cx="1440160" cy="443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85183"/>
            <a:ext cx="2021613" cy="13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Łącznik prosty ze strzałką 9"/>
          <p:cNvCxnSpPr/>
          <p:nvPr/>
        </p:nvCxnSpPr>
        <p:spPr>
          <a:xfrm>
            <a:off x="5220072" y="3948577"/>
            <a:ext cx="1224136" cy="14966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22" y="5488458"/>
            <a:ext cx="1538486" cy="103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36" y="5473248"/>
            <a:ext cx="1561356" cy="104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Łącznik prosty ze strzałką 11"/>
          <p:cNvCxnSpPr/>
          <p:nvPr/>
        </p:nvCxnSpPr>
        <p:spPr>
          <a:xfrm>
            <a:off x="4738836" y="4701165"/>
            <a:ext cx="0" cy="600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72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59632" y="591071"/>
            <a:ext cx="548162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Piroliza węgla </a:t>
            </a:r>
            <a:endParaRPr lang="pl-PL" sz="1400" dirty="0"/>
          </a:p>
          <a:p>
            <a:r>
              <a:rPr lang="pl-PL" sz="1400" dirty="0" smtClean="0"/>
              <a:t>(sucha destylacja, koksowanie węgla)</a:t>
            </a:r>
          </a:p>
          <a:p>
            <a:r>
              <a:rPr lang="pl-PL" sz="1400" dirty="0" smtClean="0"/>
              <a:t>- Ogrzewanie węgla kamiennego w temp. 1000°C  bez dostępu powietrza</a:t>
            </a:r>
            <a:endParaRPr lang="pl-PL" sz="24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131840" y="1689526"/>
            <a:ext cx="235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Produkty pirolizy węgla</a:t>
            </a:r>
            <a:endParaRPr lang="pl-PL" dirty="0"/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1907704" y="2036610"/>
            <a:ext cx="1548173" cy="816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323528" y="2896532"/>
            <a:ext cx="187220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Gaz koksowniczy</a:t>
            </a:r>
          </a:p>
          <a:p>
            <a:r>
              <a:rPr lang="pl-PL" dirty="0" smtClean="0"/>
              <a:t>(H</a:t>
            </a:r>
            <a:r>
              <a:rPr lang="pl-PL" baseline="-25000" dirty="0" smtClean="0"/>
              <a:t>2</a:t>
            </a:r>
            <a:r>
              <a:rPr lang="pl-PL" dirty="0" smtClean="0"/>
              <a:t>, CH</a:t>
            </a:r>
            <a:r>
              <a:rPr lang="pl-PL" baseline="-25000" dirty="0" smtClean="0"/>
              <a:t>4</a:t>
            </a:r>
            <a:r>
              <a:rPr lang="pl-PL" dirty="0" smtClean="0"/>
              <a:t>, N</a:t>
            </a:r>
            <a:r>
              <a:rPr lang="pl-PL" baseline="-25000" dirty="0" smtClean="0"/>
              <a:t>2</a:t>
            </a:r>
            <a:r>
              <a:rPr lang="pl-PL" dirty="0" smtClean="0"/>
              <a:t>, CO)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Gaz opałowy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Surowiec do syntez chemicznych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/>
          </a:p>
        </p:txBody>
      </p:sp>
      <p:cxnSp>
        <p:nvCxnSpPr>
          <p:cNvPr id="8" name="Łącznik prosty ze strzałką 7"/>
          <p:cNvCxnSpPr>
            <a:stCxn id="3" idx="2"/>
          </p:cNvCxnSpPr>
          <p:nvPr/>
        </p:nvCxnSpPr>
        <p:spPr>
          <a:xfrm flipH="1">
            <a:off x="3779912" y="2058858"/>
            <a:ext cx="531161" cy="816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2411760" y="2990473"/>
            <a:ext cx="24482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Woda pogazowa</a:t>
            </a:r>
          </a:p>
          <a:p>
            <a:r>
              <a:rPr lang="pl-PL" dirty="0" smtClean="0"/>
              <a:t>(H</a:t>
            </a:r>
            <a:r>
              <a:rPr lang="pl-PL" baseline="-25000" dirty="0" smtClean="0"/>
              <a:t>2</a:t>
            </a:r>
            <a:r>
              <a:rPr lang="pl-PL" dirty="0" smtClean="0"/>
              <a:t>O, NH</a:t>
            </a:r>
            <a:r>
              <a:rPr lang="pl-PL" baseline="-25000" dirty="0" smtClean="0"/>
              <a:t>3</a:t>
            </a:r>
            <a:r>
              <a:rPr lang="pl-PL" dirty="0" smtClean="0"/>
              <a:t>, sole amonu)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Nawozy sztuczne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Surowiec do produkcji amoniaku i siarczanu (VI) amonu</a:t>
            </a:r>
          </a:p>
        </p:txBody>
      </p:sp>
      <p:cxnSp>
        <p:nvCxnSpPr>
          <p:cNvPr id="13" name="Łącznik prosty ze strzałką 12"/>
          <p:cNvCxnSpPr/>
          <p:nvPr/>
        </p:nvCxnSpPr>
        <p:spPr>
          <a:xfrm>
            <a:off x="4698218" y="2057807"/>
            <a:ext cx="792088" cy="816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4761854" y="2990473"/>
            <a:ext cx="17086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Smoła węglowa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Nawozy sztuczne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Rozpuszczalniki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barwniki</a:t>
            </a:r>
          </a:p>
        </p:txBody>
      </p:sp>
      <p:cxnSp>
        <p:nvCxnSpPr>
          <p:cNvPr id="16" name="Łącznik prosty ze strzałką 15"/>
          <p:cNvCxnSpPr/>
          <p:nvPr/>
        </p:nvCxnSpPr>
        <p:spPr>
          <a:xfrm>
            <a:off x="5263301" y="2002330"/>
            <a:ext cx="2349159" cy="816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6741261" y="2990473"/>
            <a:ext cx="220708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Koks</a:t>
            </a:r>
          </a:p>
          <a:p>
            <a:r>
              <a:rPr lang="pl-PL" dirty="0" smtClean="0"/>
              <a:t>(zawiera 97% węgla)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Paliwo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Reduktor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Produkcja karbidu (CaC</a:t>
            </a:r>
            <a:r>
              <a:rPr lang="pl-PL" sz="1400" baseline="-25000" dirty="0" smtClean="0"/>
              <a:t>2</a:t>
            </a:r>
            <a:r>
              <a:rPr lang="pl-PL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Produkcja gazu syntezowego (mieszanina CO i H</a:t>
            </a:r>
            <a:r>
              <a:rPr lang="pl-PL" sz="1400" baseline="-25000" dirty="0" smtClean="0"/>
              <a:t>2</a:t>
            </a:r>
            <a:r>
              <a:rPr lang="pl-PL" sz="1400" dirty="0" smtClean="0"/>
              <a:t>)</a:t>
            </a:r>
            <a:endParaRPr lang="pl-PL" sz="1400" dirty="0"/>
          </a:p>
        </p:txBody>
      </p:sp>
      <p:pic>
        <p:nvPicPr>
          <p:cNvPr id="1026" name="Picture 2" descr="Znalezione obrazy dla zapytania gaz koksowniczy zdję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05" y="4498578"/>
            <a:ext cx="4839157" cy="218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81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9" grpId="0"/>
      <p:bldP spid="1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91680" y="476672"/>
            <a:ext cx="5911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Benzyna – właściwości i otrzymywanie</a:t>
            </a:r>
            <a:endParaRPr lang="pl-PL" sz="28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67544" y="1268760"/>
            <a:ext cx="7945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Benzyna</a:t>
            </a:r>
          </a:p>
          <a:p>
            <a:r>
              <a:rPr lang="pl-PL" sz="2400" dirty="0" smtClean="0"/>
              <a:t>- Mieszanina węglowodorów zawierających od 5 – 12 atomów węgla w cząsteczce.</a:t>
            </a:r>
            <a:endParaRPr lang="pl-PL" sz="2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115616" y="3068960"/>
            <a:ext cx="44170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Właściwości: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Lotna ciecz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Bezbarwna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Nierozpuszczalna w wodzie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Gęstość mniejsza od wody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Łatwo palna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Charakterystyczny zapach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/>
          </a:p>
        </p:txBody>
      </p:sp>
      <p:pic>
        <p:nvPicPr>
          <p:cNvPr id="2052" name="Picture 4" descr="Znalezione obrazy dla zapytania paląca się benzy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68960"/>
            <a:ext cx="3952373" cy="355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83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692696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Kraking</a:t>
            </a:r>
          </a:p>
          <a:p>
            <a:r>
              <a:rPr lang="pl-PL" dirty="0" smtClean="0"/>
              <a:t>- Reakcja rozkładu alkanów o dużych cząsteczkach (długich łańcuchach węglowych) prowadzona w obecności katalizatorów.</a:t>
            </a: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337866"/>
              </p:ext>
            </p:extLst>
          </p:nvPr>
        </p:nvGraphicFramePr>
        <p:xfrm>
          <a:off x="1115616" y="2276872"/>
          <a:ext cx="6624736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3312368"/>
              </a:tblGrid>
              <a:tr h="468052">
                <a:tc>
                  <a:txBody>
                    <a:bodyPr/>
                    <a:lstStyle/>
                    <a:p>
                      <a:r>
                        <a:rPr lang="pl-PL" dirty="0" smtClean="0"/>
                        <a:t>Nazwa podstawnika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Wzór podstawnika</a:t>
                      </a:r>
                      <a:endParaRPr lang="pl-PL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metylo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-CH</a:t>
                      </a:r>
                      <a:r>
                        <a:rPr lang="pl-PL" baseline="-25000" dirty="0" smtClean="0"/>
                        <a:t>3</a:t>
                      </a:r>
                      <a:endParaRPr lang="pl-PL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etylo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-CH</a:t>
                      </a:r>
                      <a:r>
                        <a:rPr lang="pl-PL" baseline="-25000" dirty="0" smtClean="0"/>
                        <a:t>2</a:t>
                      </a:r>
                      <a:r>
                        <a:rPr lang="pl-PL" baseline="0" dirty="0" smtClean="0"/>
                        <a:t>-CH</a:t>
                      </a:r>
                      <a:r>
                        <a:rPr lang="pl-PL" baseline="-25000" dirty="0" smtClean="0"/>
                        <a:t>3</a:t>
                      </a:r>
                      <a:r>
                        <a:rPr lang="pl-PL" baseline="0" dirty="0" smtClean="0"/>
                        <a:t>   lub –C</a:t>
                      </a:r>
                      <a:r>
                        <a:rPr lang="pl-PL" baseline="-25000" dirty="0" smtClean="0"/>
                        <a:t>2</a:t>
                      </a:r>
                      <a:r>
                        <a:rPr lang="pl-PL" baseline="0" dirty="0" smtClean="0"/>
                        <a:t>H</a:t>
                      </a:r>
                      <a:r>
                        <a:rPr lang="pl-PL" baseline="-25000" dirty="0" smtClean="0"/>
                        <a:t>5</a:t>
                      </a:r>
                      <a:endParaRPr lang="pl-PL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propylo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-CH</a:t>
                      </a:r>
                      <a:r>
                        <a:rPr lang="pl-PL" baseline="-25000" dirty="0" smtClean="0"/>
                        <a:t>2</a:t>
                      </a:r>
                      <a:r>
                        <a:rPr lang="pl-PL" baseline="0" dirty="0" smtClean="0"/>
                        <a:t>-CH</a:t>
                      </a:r>
                      <a:r>
                        <a:rPr lang="pl-PL" baseline="-25000" dirty="0" smtClean="0"/>
                        <a:t>2</a:t>
                      </a:r>
                      <a:r>
                        <a:rPr lang="pl-PL" baseline="0" dirty="0" smtClean="0"/>
                        <a:t>-CH</a:t>
                      </a:r>
                      <a:r>
                        <a:rPr lang="pl-PL" baseline="-25000" dirty="0" smtClean="0"/>
                        <a:t>3</a:t>
                      </a:r>
                      <a:r>
                        <a:rPr lang="pl-PL" baseline="0" dirty="0" smtClean="0"/>
                        <a:t>  lub  - C</a:t>
                      </a:r>
                      <a:r>
                        <a:rPr lang="pl-PL" baseline="-25000" dirty="0" smtClean="0"/>
                        <a:t>3</a:t>
                      </a:r>
                      <a:r>
                        <a:rPr lang="pl-PL" baseline="0" dirty="0" smtClean="0"/>
                        <a:t>H</a:t>
                      </a:r>
                      <a:r>
                        <a:rPr lang="pl-PL" baseline="-25000" dirty="0" smtClean="0"/>
                        <a:t>7</a:t>
                      </a:r>
                      <a:endParaRPr lang="pl-PL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butylo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-CH</a:t>
                      </a:r>
                      <a:r>
                        <a:rPr lang="pl-PL" baseline="-25000" dirty="0" smtClean="0"/>
                        <a:t>2</a:t>
                      </a:r>
                      <a:r>
                        <a:rPr lang="pl-PL" baseline="0" dirty="0" smtClean="0"/>
                        <a:t>-CH</a:t>
                      </a:r>
                      <a:r>
                        <a:rPr lang="pl-PL" baseline="-25000" dirty="0" smtClean="0"/>
                        <a:t>2</a:t>
                      </a:r>
                      <a:r>
                        <a:rPr lang="pl-PL" baseline="0" dirty="0" smtClean="0"/>
                        <a:t>-CH</a:t>
                      </a:r>
                      <a:r>
                        <a:rPr lang="pl-PL" baseline="-25000" dirty="0" smtClean="0"/>
                        <a:t>2</a:t>
                      </a:r>
                      <a:r>
                        <a:rPr lang="pl-PL" baseline="0" dirty="0" smtClean="0"/>
                        <a:t>- CH</a:t>
                      </a:r>
                      <a:r>
                        <a:rPr lang="pl-PL" baseline="-25000" dirty="0" smtClean="0"/>
                        <a:t>3</a:t>
                      </a:r>
                      <a:r>
                        <a:rPr lang="pl-PL" baseline="0" dirty="0" smtClean="0"/>
                        <a:t>  lub  - C</a:t>
                      </a:r>
                      <a:r>
                        <a:rPr lang="pl-PL" baseline="-25000" dirty="0" smtClean="0"/>
                        <a:t>4</a:t>
                      </a:r>
                      <a:r>
                        <a:rPr lang="pl-PL" baseline="0" dirty="0" smtClean="0"/>
                        <a:t>H</a:t>
                      </a:r>
                      <a:r>
                        <a:rPr lang="pl-PL" baseline="-25000" dirty="0" smtClean="0"/>
                        <a:t>9</a:t>
                      </a:r>
                      <a:endParaRPr lang="pl-PL" dirty="0" smtClean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cyklopentylo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57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71600" y="827420"/>
            <a:ext cx="41709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Liczba oktanowa</a:t>
            </a:r>
          </a:p>
          <a:p>
            <a:r>
              <a:rPr lang="pl-PL" dirty="0" smtClean="0"/>
              <a:t>- Odporność benzyny na spalanie stukowe.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331640" y="1916832"/>
            <a:ext cx="62646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dirty="0" smtClean="0"/>
              <a:t>Węglowodory o łańcuchach prostych spalają się wybuchowo, tzw. spalanie stukowe, szybkie, nierównomierne.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Węglowodory rozgałęzione mają dużą odporność na spalanie stukowe.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Najwyższą liczbę oktanową ma izooktan (LO=100), najniższą – heptan (LO=0). 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Środki przeciwstukowe – podwyższają liczbę oktanową (jodyna, </a:t>
            </a:r>
            <a:r>
              <a:rPr lang="pl-PL" dirty="0" err="1" smtClean="0"/>
              <a:t>tetraetyloołów</a:t>
            </a:r>
            <a:r>
              <a:rPr lang="pl-PL" dirty="0" smtClean="0"/>
              <a:t>, etanol, eter </a:t>
            </a:r>
            <a:r>
              <a:rPr lang="pl-PL" dirty="0" err="1" smtClean="0"/>
              <a:t>metylo-tertbutylowy</a:t>
            </a:r>
            <a:r>
              <a:rPr lang="pl-PL" dirty="0" smtClean="0"/>
              <a:t>, eter </a:t>
            </a:r>
            <a:r>
              <a:rPr lang="pl-PL" dirty="0" err="1" smtClean="0"/>
              <a:t>etylo-tertbutylowy</a:t>
            </a:r>
            <a:r>
              <a:rPr lang="pl-PL" dirty="0" smtClean="0"/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Środki przeciwstukowe w benzynie bezołowiowej powodują jej niecałkowite spalanie, dlatego stosuje się katalizatory, które umożliwiają przekształcenie szkodliwych dla środowiska gazów w CO</a:t>
            </a:r>
            <a:r>
              <a:rPr lang="pl-PL" baseline="-25000" dirty="0" smtClean="0"/>
              <a:t>2</a:t>
            </a:r>
            <a:r>
              <a:rPr lang="pl-PL" dirty="0" smtClean="0"/>
              <a:t>, H</a:t>
            </a:r>
            <a:r>
              <a:rPr lang="pl-PL" baseline="-25000" dirty="0" smtClean="0"/>
              <a:t>2</a:t>
            </a:r>
            <a:r>
              <a:rPr lang="pl-PL" dirty="0" smtClean="0"/>
              <a:t>O i N</a:t>
            </a:r>
            <a:r>
              <a:rPr lang="pl-PL" baseline="-25000" dirty="0" smtClean="0"/>
              <a:t>2</a:t>
            </a:r>
            <a:r>
              <a:rPr lang="pl-PL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Reforming – izomeryzacja (podwyższa liczbę oktanową).</a:t>
            </a:r>
          </a:p>
          <a:p>
            <a:pPr marL="342900" indent="-342900">
              <a:buFont typeface="+mj-lt"/>
              <a:buAutoNum type="arabicPeriod"/>
            </a:pPr>
            <a:endParaRPr lang="pl-PL" dirty="0" smtClean="0"/>
          </a:p>
          <a:p>
            <a:pPr marL="342900" indent="-34290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802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371</Words>
  <Application>Microsoft Office PowerPoint</Application>
  <PresentationFormat>Pokaz na ekranie (4:3)</PresentationFormat>
  <Paragraphs>72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Alotropia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Beata Maciej</dc:creator>
  <cp:lastModifiedBy>Beata Maciej</cp:lastModifiedBy>
  <cp:revision>25</cp:revision>
  <dcterms:created xsi:type="dcterms:W3CDTF">2016-10-23T20:17:54Z</dcterms:created>
  <dcterms:modified xsi:type="dcterms:W3CDTF">2016-11-06T23:30:00Z</dcterms:modified>
</cp:coreProperties>
</file>